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60" r:id="rId3"/>
    <p:sldId id="352" r:id="rId4"/>
    <p:sldId id="295" r:id="rId5"/>
    <p:sldId id="336" r:id="rId6"/>
    <p:sldId id="308" r:id="rId7"/>
    <p:sldId id="337" r:id="rId8"/>
    <p:sldId id="316" r:id="rId9"/>
    <p:sldId id="324" r:id="rId10"/>
    <p:sldId id="345" r:id="rId11"/>
    <p:sldId id="309" r:id="rId12"/>
    <p:sldId id="351" r:id="rId13"/>
    <p:sldId id="348" r:id="rId14"/>
    <p:sldId id="346" r:id="rId15"/>
    <p:sldId id="338" r:id="rId16"/>
    <p:sldId id="339" r:id="rId17"/>
    <p:sldId id="325" r:id="rId18"/>
    <p:sldId id="330" r:id="rId19"/>
    <p:sldId id="332" r:id="rId20"/>
    <p:sldId id="347" r:id="rId21"/>
    <p:sldId id="349" r:id="rId22"/>
    <p:sldId id="333" r:id="rId23"/>
    <p:sldId id="35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D32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 autoAdjust="0"/>
    <p:restoredTop sz="94630" autoAdjust="0"/>
  </p:normalViewPr>
  <p:slideViewPr>
    <p:cSldViewPr snapToGrid="0">
      <p:cViewPr varScale="1">
        <p:scale>
          <a:sx n="84" d="100"/>
          <a:sy n="84" d="100"/>
        </p:scale>
        <p:origin x="75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A514F-F7FB-46AB-9C6F-B6F2BD787413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B1407-CBBA-4C32-A752-4E95FC6F5F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370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B1407-CBBA-4C32-A752-4E95FC6F5F2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8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B1407-CBBA-4C32-A752-4E95FC6F5F2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78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B1407-CBBA-4C32-A752-4E95FC6F5F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64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B1407-CBBA-4C32-A752-4E95FC6F5F2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43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6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82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46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27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03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47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00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2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68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85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5C811-32F2-45BD-9519-451DA8A53946}" type="datetimeFigureOut">
              <a:rPr lang="zh-CN" altLang="en-US" smtClean="0"/>
              <a:pPr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2E6D-205D-4F72-B583-3BF130F6C7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68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emf"/><Relationship Id="rId7" Type="http://schemas.openxmlformats.org/officeDocument/2006/relationships/image" Target="../media/image3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1.png"/><Relationship Id="rId17" Type="http://schemas.openxmlformats.org/officeDocument/2006/relationships/image" Target="../media/image46.emf"/><Relationship Id="rId2" Type="http://schemas.openxmlformats.org/officeDocument/2006/relationships/image" Target="../media/image9.emf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7.png"/><Relationship Id="rId7" Type="http://schemas.openxmlformats.org/officeDocument/2006/relationships/image" Target="../media/image29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9.emf"/><Relationship Id="rId10" Type="http://schemas.openxmlformats.org/officeDocument/2006/relationships/image" Target="../media/image32.png"/><Relationship Id="rId4" Type="http://schemas.openxmlformats.org/officeDocument/2006/relationships/image" Target="../media/image4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12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31.png"/><Relationship Id="rId5" Type="http://schemas.openxmlformats.org/officeDocument/2006/relationships/image" Target="../media/image53.emf"/><Relationship Id="rId10" Type="http://schemas.openxmlformats.org/officeDocument/2006/relationships/image" Target="../media/image30.png"/><Relationship Id="rId4" Type="http://schemas.openxmlformats.org/officeDocument/2006/relationships/image" Target="../media/image52.png"/><Relationship Id="rId9" Type="http://schemas.openxmlformats.org/officeDocument/2006/relationships/image" Target="../media/image29.png"/><Relationship Id="rId1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5.png"/><Relationship Id="rId7" Type="http://schemas.openxmlformats.org/officeDocument/2006/relationships/image" Target="../media/image3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6.png"/><Relationship Id="rId7" Type="http://schemas.openxmlformats.org/officeDocument/2006/relationships/image" Target="../media/image3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0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5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1.emf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12" Type="http://schemas.openxmlformats.org/officeDocument/2006/relationships/image" Target="../media/image6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9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58.png"/><Relationship Id="rId9" Type="http://schemas.openxmlformats.org/officeDocument/2006/relationships/image" Target="../media/image32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63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66.png"/><Relationship Id="rId5" Type="http://schemas.openxmlformats.org/officeDocument/2006/relationships/image" Target="../media/image30.png"/><Relationship Id="rId10" Type="http://schemas.openxmlformats.org/officeDocument/2006/relationships/image" Target="../media/image65.png"/><Relationship Id="rId4" Type="http://schemas.openxmlformats.org/officeDocument/2006/relationships/image" Target="../media/image2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emf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69.png"/><Relationship Id="rId5" Type="http://schemas.openxmlformats.org/officeDocument/2006/relationships/image" Target="../media/image30.png"/><Relationship Id="rId10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7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72.png"/><Relationship Id="rId5" Type="http://schemas.openxmlformats.org/officeDocument/2006/relationships/image" Target="../media/image30.png"/><Relationship Id="rId10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78.png"/><Relationship Id="rId3" Type="http://schemas.openxmlformats.org/officeDocument/2006/relationships/image" Target="../media/image74.jpeg"/><Relationship Id="rId7" Type="http://schemas.openxmlformats.org/officeDocument/2006/relationships/image" Target="../media/image30.png"/><Relationship Id="rId12" Type="http://schemas.openxmlformats.org/officeDocument/2006/relationships/image" Target="../media/image7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76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75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8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8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81.png"/><Relationship Id="rId5" Type="http://schemas.openxmlformats.org/officeDocument/2006/relationships/image" Target="../media/image30.png"/><Relationship Id="rId10" Type="http://schemas.openxmlformats.org/officeDocument/2006/relationships/image" Target="../media/image80.png"/><Relationship Id="rId4" Type="http://schemas.openxmlformats.org/officeDocument/2006/relationships/image" Target="../media/image29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093" y="964315"/>
            <a:ext cx="3253855" cy="2503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908" y="3498434"/>
            <a:ext cx="3258227" cy="2497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534" y="956466"/>
            <a:ext cx="3258227" cy="2477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534" y="3470574"/>
            <a:ext cx="3258227" cy="2509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721" y="3498434"/>
            <a:ext cx="3258227" cy="25058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907" y="952007"/>
            <a:ext cx="3258227" cy="2518807"/>
          </a:xfrm>
          <a:prstGeom prst="rect">
            <a:avLst/>
          </a:prstGeom>
        </p:spPr>
      </p:pic>
      <p:sp>
        <p:nvSpPr>
          <p:cNvPr id="1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77712" y="5350317"/>
            <a:ext cx="8361690" cy="1063064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</a:pPr>
            <a:r>
              <a:rPr lang="zh-CN" altLang="en-US" sz="3200" b="1" i="1" dirty="0">
                <a:solidFill>
                  <a:srgbClr val="00B050"/>
                </a:solidFill>
                <a:latin typeface="Arial" pitchFamily="34" charset="0"/>
                <a:cs typeface="宋体" pitchFamily="2" charset="-122"/>
              </a:rPr>
              <a:t>十面“霾伏”中的绿</a:t>
            </a:r>
            <a:r>
              <a:rPr lang="zh-CN" altLang="en-US" sz="3200" b="1" i="1" dirty="0" smtClean="0">
                <a:solidFill>
                  <a:srgbClr val="00B050"/>
                </a:solidFill>
                <a:latin typeface="Arial" pitchFamily="34" charset="0"/>
                <a:cs typeface="宋体" pitchFamily="2" charset="-122"/>
              </a:rPr>
              <a:t>洲</a:t>
            </a:r>
            <a:r>
              <a:rPr lang="en-US" altLang="zh-CN" sz="3200" b="1" i="1" dirty="0" smtClean="0">
                <a:solidFill>
                  <a:srgbClr val="00B050"/>
                </a:solidFill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lang="en-US" altLang="zh-CN" sz="3200" b="1" i="1" dirty="0" smtClean="0">
                <a:solidFill>
                  <a:srgbClr val="00B050"/>
                </a:solidFill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lang="en-US" altLang="zh-CN" sz="3200" b="1" i="1" dirty="0" smtClean="0">
              <a:solidFill>
                <a:srgbClr val="00B050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124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0570"/>
            <a:ext cx="12192000" cy="23000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97913" y="11430"/>
            <a:ext cx="7941489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i Baiti" panose="03000500000000000000" pitchFamily="66" charset="0"/>
              </a:rPr>
              <a:t>十面</a:t>
            </a:r>
            <a:r>
              <a:rPr lang="zh-CN" altLang="en-US" sz="540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i Baiti" panose="03000500000000000000" pitchFamily="66" charset="0"/>
              </a:rPr>
              <a:t>“</a:t>
            </a:r>
            <a:r>
              <a:rPr lang="zh-CN" altLang="en-US" sz="660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i Baiti" panose="03000500000000000000" pitchFamily="66" charset="0"/>
              </a:rPr>
              <a:t>霾</a:t>
            </a:r>
            <a:r>
              <a:rPr lang="zh-CN" altLang="en-US" sz="540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i Baiti" panose="03000500000000000000" pitchFamily="66" charset="0"/>
              </a:rPr>
              <a:t>伏”</a:t>
            </a:r>
            <a:r>
              <a:rPr lang="zh-CN" altLang="en-US" sz="5400" b="0" cap="none" spc="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i Baiti" panose="03000500000000000000" pitchFamily="66" charset="0"/>
              </a:rPr>
              <a:t>中的绿</a:t>
            </a:r>
            <a:r>
              <a:rPr lang="zh-CN" altLang="en-US" sz="5400" b="0" cap="none" spc="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i Baiti" panose="03000500000000000000" pitchFamily="66" charset="0"/>
              </a:rPr>
              <a:t>州</a:t>
            </a:r>
            <a:endParaRPr lang="en-US" altLang="zh-CN" sz="5400" b="0" cap="none" spc="0" dirty="0" smtClean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Microsoft Yi Baiti" panose="03000500000000000000" pitchFamily="66" charset="0"/>
            </a:endParaRPr>
          </a:p>
          <a:p>
            <a:pPr algn="ctr"/>
            <a:r>
              <a:rPr lang="en-US" altLang="zh-CN" sz="320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         --</a:t>
            </a:r>
            <a:r>
              <a:rPr lang="zh-CN" altLang="en-US" sz="320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i Baiti" panose="03000500000000000000" pitchFamily="66" charset="0"/>
                <a:ea typeface="Microsoft Yi Baiti" panose="03000500000000000000" pitchFamily="66" charset="0"/>
              </a:rPr>
              <a:t>约克室内空气净化解决方案</a:t>
            </a:r>
            <a:endParaRPr lang="en-US" altLang="zh-CN" sz="32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pic>
        <p:nvPicPr>
          <p:cNvPr id="12" name="Picture 11" descr="JCI_RGB.em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9595" y="6016816"/>
            <a:ext cx="1675806" cy="73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5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84119" y="96058"/>
            <a:ext cx="459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约克室内空气净化系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统解决方案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43" y="896353"/>
            <a:ext cx="9593264" cy="536165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9" name="图片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0" name="图片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1" name="图片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2" name="图片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13" name="图片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14" name="图片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53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43" y="582295"/>
            <a:ext cx="8894257" cy="5174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5429" y="120054"/>
            <a:ext cx="3933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YSM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系统组合式处理机组 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27" name="图片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28" name="图片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29" name="图片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30" name="图片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31" name="图片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32" name="图片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sp>
        <p:nvSpPr>
          <p:cNvPr id="33" name="TextBox 6"/>
          <p:cNvSpPr txBox="1"/>
          <p:nvPr/>
        </p:nvSpPr>
        <p:spPr>
          <a:xfrm>
            <a:off x="1477318" y="120054"/>
            <a:ext cx="4351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YSM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系列组合式空气处理机组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itle 1"/>
          <p:cNvSpPr txBox="1"/>
          <p:nvPr/>
        </p:nvSpPr>
        <p:spPr bwMode="auto">
          <a:xfrm>
            <a:off x="1574695" y="3989579"/>
            <a:ext cx="3730566" cy="319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eaLnBrk="0" hangingPunct="0">
              <a:lnSpc>
                <a:spcPct val="110000"/>
              </a:lnSpc>
            </a:pPr>
            <a:r>
              <a:rPr lang="zh-CN" altLang="en-US" sz="1800" b="1" dirty="0" smtClean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风量</a:t>
            </a:r>
            <a:r>
              <a:rPr lang="zh-CN" altLang="en-US" sz="1800" b="1" dirty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范围</a:t>
            </a:r>
            <a:r>
              <a:rPr lang="zh-CN" altLang="en-US" sz="1800" dirty="0" smtClean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800" dirty="0" smtClean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1,200~98,500 m</a:t>
            </a:r>
            <a:r>
              <a:rPr lang="en-US" altLang="zh-CN" sz="1800" baseline="30000" dirty="0" smtClean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1800" dirty="0" smtClean="0">
                <a:solidFill>
                  <a:srgbClr val="005A9E"/>
                </a:solidFill>
                <a:latin typeface="微软雅黑" pitchFamily="34" charset="-122"/>
                <a:ea typeface="微软雅黑" pitchFamily="34" charset="-122"/>
              </a:rPr>
              <a:t>/h</a:t>
            </a:r>
            <a:endParaRPr lang="en-US" sz="1800" dirty="0">
              <a:solidFill>
                <a:srgbClr val="005A9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34586" y="5757136"/>
            <a:ext cx="7201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适用场合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：对空气品质有较高要求的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商场、宾馆、写字楼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等商业和工业应用场合，以及对空气处理有较高要求的医院手术室、制药、电子厂房等洁净场合。</a:t>
            </a:r>
            <a:endParaRPr lang="zh-CN" altLang="en-US" sz="1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5754" y="4028215"/>
            <a:ext cx="3980087" cy="265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1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5429" y="120054"/>
            <a:ext cx="3933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YSM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系统组合式处理机组 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5754" y="4028215"/>
            <a:ext cx="3980087" cy="265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27" name="图片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28" name="图片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29" name="图片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30" name="图片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31" name="图片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32" name="图片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sp>
        <p:nvSpPr>
          <p:cNvPr id="33" name="TextBox 6"/>
          <p:cNvSpPr txBox="1"/>
          <p:nvPr/>
        </p:nvSpPr>
        <p:spPr>
          <a:xfrm>
            <a:off x="1477318" y="120054"/>
            <a:ext cx="4351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YSM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系列组合式空气处理机组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3"/>
          <p:cNvPicPr/>
          <p:nvPr/>
        </p:nvPicPr>
        <p:blipFill rotWithShape="1">
          <a:blip r:embed="rId10" cstate="print"/>
          <a:srcRect l="18268" t="7259" r="23060" b="13844"/>
          <a:stretch>
            <a:fillRect/>
          </a:stretch>
        </p:blipFill>
        <p:spPr bwMode="auto">
          <a:xfrm>
            <a:off x="8199487" y="783334"/>
            <a:ext cx="1810401" cy="131680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2"/>
          <p:cNvPicPr/>
          <p:nvPr/>
        </p:nvPicPr>
        <p:blipFill rotWithShape="1">
          <a:blip r:embed="rId11" cstate="print"/>
          <a:srcRect l="18267" t="7259" r="23168" b="12889"/>
          <a:stretch>
            <a:fillRect/>
          </a:stretch>
        </p:blipFill>
        <p:spPr bwMode="auto">
          <a:xfrm>
            <a:off x="9711342" y="647439"/>
            <a:ext cx="1810402" cy="131665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4"/>
          <p:cNvPicPr/>
          <p:nvPr/>
        </p:nvPicPr>
        <p:blipFill rotWithShape="1">
          <a:blip r:embed="rId12" cstate="print"/>
          <a:srcRect l="18190" t="8964" r="18144" b="12125"/>
          <a:stretch>
            <a:fillRect/>
          </a:stretch>
        </p:blipFill>
        <p:spPr bwMode="auto">
          <a:xfrm>
            <a:off x="10101867" y="1767941"/>
            <a:ext cx="1839111" cy="132058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5"/>
          <p:cNvPicPr/>
          <p:nvPr/>
        </p:nvPicPr>
        <p:blipFill rotWithShape="1">
          <a:blip r:embed="rId13" cstate="print"/>
          <a:srcRect r="1139" b="3718"/>
          <a:stretch>
            <a:fillRect/>
          </a:stretch>
        </p:blipFill>
        <p:spPr bwMode="auto">
          <a:xfrm>
            <a:off x="8570962" y="1905842"/>
            <a:ext cx="1827710" cy="131665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7"/>
          <p:cNvPicPr/>
          <p:nvPr/>
        </p:nvPicPr>
        <p:blipFill rotWithShape="1">
          <a:blip r:embed="rId14" cstate="print"/>
          <a:srcRect l="18267" t="5540" r="18224" b="9260"/>
          <a:stretch>
            <a:fillRect/>
          </a:stretch>
        </p:blipFill>
        <p:spPr bwMode="auto">
          <a:xfrm>
            <a:off x="7970887" y="2660996"/>
            <a:ext cx="1835628" cy="135572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6"/>
          <p:cNvPicPr/>
          <p:nvPr/>
        </p:nvPicPr>
        <p:blipFill rotWithShape="1">
          <a:blip r:embed="rId15" cstate="print"/>
          <a:srcRect l="18285" t="5999" r="18468" b="9983"/>
          <a:stretch>
            <a:fillRect/>
          </a:stretch>
        </p:blipFill>
        <p:spPr bwMode="auto">
          <a:xfrm>
            <a:off x="9292327" y="2972372"/>
            <a:ext cx="1846963" cy="131456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8"/>
          <p:cNvPicPr/>
          <p:nvPr/>
        </p:nvPicPr>
        <p:blipFill rotWithShape="1">
          <a:blip r:embed="rId16" cstate="print"/>
          <a:srcRect l="24930" t="20250" r="25209" b="13079"/>
          <a:stretch>
            <a:fillRect/>
          </a:stretch>
        </p:blipFill>
        <p:spPr bwMode="auto">
          <a:xfrm>
            <a:off x="9645362" y="4038725"/>
            <a:ext cx="2019391" cy="15514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9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62" y="3740497"/>
            <a:ext cx="1867128" cy="22574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2059247" y="1180295"/>
            <a:ext cx="5042253" cy="31393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839470" eaLnBrk="0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143750" algn="l"/>
              </a:tabLst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友好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的选型界面，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中英文系统灵活互换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839470" eaLnBrk="0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143750" algn="l"/>
              </a:tabLst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完善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的项目管理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839470" eaLnBrk="0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143750" algn="l"/>
              </a:tabLst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专业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盘管选型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软件，获得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AHRI410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认证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839470" eaLnBrk="0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143750" algn="l"/>
              </a:tabLst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多达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81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种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推荐型号，满足各种场合应用需求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839470" eaLnBrk="0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143750" algn="l"/>
              </a:tabLst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个功能段可选，应用灵活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839470" eaLnBrk="0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143750" algn="l"/>
              </a:tabLst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完整机组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性能选型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报告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839470" eaLnBrk="0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143750" algn="l"/>
              </a:tabLst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比例出图，方便专业人员直接使用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AutoShape 864"/>
          <p:cNvSpPr>
            <a:spLocks noChangeArrowheads="1"/>
          </p:cNvSpPr>
          <p:nvPr/>
        </p:nvSpPr>
        <p:spPr bwMode="auto">
          <a:xfrm>
            <a:off x="1691722" y="678962"/>
            <a:ext cx="2756563" cy="43279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York-</a:t>
            </a:r>
            <a:r>
              <a:rPr lang="en-US" altLang="ko-KR" sz="2000" b="1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AECw</a:t>
            </a:r>
            <a:r>
              <a:rPr lang="en-US" altLang="zh-CN" sz="2000" b="1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orks</a:t>
            </a:r>
            <a:endParaRPr kumimoji="0" lang="en-US" altLang="ko-KR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78" y="827308"/>
            <a:ext cx="10661422" cy="53534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26" y="508704"/>
            <a:ext cx="10958165" cy="5691349"/>
          </a:xfrm>
          <a:prstGeom prst="rect">
            <a:avLst/>
          </a:prstGeom>
        </p:spPr>
      </p:pic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9" name="图片 5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0" name="图片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1" name="图片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2" name="图片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13" name="图片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14" name="图片 6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5425151" y="3101495"/>
            <a:ext cx="609600" cy="96151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22" y="585087"/>
            <a:ext cx="3821719" cy="2887521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6825111" y="558799"/>
            <a:ext cx="4887918" cy="269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defPPr>
              <a:defRPr lang="en-US"/>
            </a:defPPr>
            <a:lvl1pPr eaLnBrk="1" hangingPunct="1">
              <a:defRPr sz="2800">
                <a:solidFill>
                  <a:schemeClr val="bg1"/>
                </a:solidFill>
                <a:latin typeface="+mj-lt"/>
                <a:ea typeface="仿宋" pitchFamily="49" charset="-122"/>
                <a:cs typeface="ＭＳ Ｐゴシック" pitchFamily="34" charset="-128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静电式空气净化选项</a:t>
            </a: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终结者，高效去除</a:t>
            </a: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等悬浮颗粒，并能对附着于尘粒中的细菌病毒起到消杀作用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4503" y="146476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静电除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尘功能段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4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19"/>
          <p:cNvSpPr/>
          <p:nvPr/>
        </p:nvSpPr>
        <p:spPr>
          <a:xfrm>
            <a:off x="1348741" y="558761"/>
            <a:ext cx="10872288" cy="55791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77318" y="131562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静电除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尘功能段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单圆角矩形 9"/>
          <p:cNvSpPr/>
          <p:nvPr/>
        </p:nvSpPr>
        <p:spPr>
          <a:xfrm>
            <a:off x="7719506" y="1174224"/>
            <a:ext cx="3033131" cy="1916210"/>
          </a:xfrm>
          <a:prstGeom prst="snipRoundRect">
            <a:avLst>
              <a:gd name="adj1" fmla="val 37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2"/>
              </a:buBlip>
              <a:tabLst>
                <a:tab pos="7143750" algn="l"/>
              </a:tabLst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个基本模块，组合灵活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2"/>
              </a:buBlip>
              <a:tabLst>
                <a:tab pos="7143750" algn="l"/>
              </a:tabLst>
            </a:pP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机自带独立电气盒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2"/>
              </a:buBlip>
              <a:tabLst>
                <a:tab pos="7143750" algn="l"/>
              </a:tabLst>
            </a:pP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带状态指示灯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2"/>
              </a:buBlip>
              <a:tabLst>
                <a:tab pos="7143750" algn="l"/>
              </a:tabLst>
            </a:pP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带报警干接点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2"/>
              </a:buBlip>
              <a:tabLst>
                <a:tab pos="7143750" algn="l"/>
              </a:tabLst>
            </a:pP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带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风速传感器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AutoShape 864"/>
          <p:cNvSpPr>
            <a:spLocks noChangeArrowheads="1"/>
          </p:cNvSpPr>
          <p:nvPr/>
        </p:nvSpPr>
        <p:spPr bwMode="auto">
          <a:xfrm>
            <a:off x="7719506" y="659805"/>
            <a:ext cx="2199001" cy="43279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Y</a:t>
            </a:r>
            <a:r>
              <a:rPr lang="en-US" altLang="ko-KR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EF</a:t>
            </a:r>
            <a:r>
              <a:rPr lang="en-US" altLang="zh-CN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</a:t>
            </a:r>
            <a:r>
              <a:rPr lang="zh-CN" altLang="en-US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产品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系列</a:t>
            </a:r>
            <a:endParaRPr lang="en-US" altLang="ko-KR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75" y="1626395"/>
            <a:ext cx="222419" cy="857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235" y="3314186"/>
            <a:ext cx="5067008" cy="3251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404" y="3090434"/>
            <a:ext cx="3748224" cy="355162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46556" y="588902"/>
            <a:ext cx="6178848" cy="2840098"/>
            <a:chOff x="6004936" y="566517"/>
            <a:chExt cx="6178848" cy="284009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972" y="566517"/>
              <a:ext cx="5730812" cy="2840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936" y="573037"/>
              <a:ext cx="3407287" cy="2574395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18" name="图片 5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9" name="图片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20" name="图片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21" name="图片 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22" name="图片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23" name="图片 6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9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423553" y="6219371"/>
            <a:ext cx="10336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459838" y="558799"/>
            <a:ext cx="10336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1"/>
          <a:stretch/>
        </p:blipFill>
        <p:spPr>
          <a:xfrm>
            <a:off x="1017270" y="589577"/>
            <a:ext cx="11174730" cy="5615841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2124541" y="4467784"/>
            <a:ext cx="3896021" cy="23103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除尘原理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endParaRPr lang="en-US" altLang="zh-CN" sz="16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气流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中的尘粒经过电离段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带上正电荷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气流速度引导下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进入集尘段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受到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电场力的影响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被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负极板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捕获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6315575" y="4478058"/>
            <a:ext cx="3884187" cy="21261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灭菌</a:t>
            </a:r>
            <a:r>
              <a:rPr lang="zh-CN" altLang="en-US" sz="16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r>
              <a:rPr lang="en-US" altLang="zh-CN" sz="16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endParaRPr lang="en-US" altLang="zh-CN" sz="16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高强度的电脉冲放电会产生冲击波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冲击波对附着在颗粒物上的细菌产生不可逆的破坏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或是使细菌中的蛋白质变性、分离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783916" y="1467476"/>
            <a:ext cx="6505600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009900"/>
                </a:solidFill>
                <a:latin typeface="微软雅黑" pitchFamily="34" charset="-122"/>
                <a:ea typeface="微软雅黑" pitchFamily="34" charset="-122"/>
              </a:rPr>
              <a:t>江森自控静电除尘过滤器</a:t>
            </a:r>
            <a:endParaRPr lang="zh-CN" altLang="en-US" sz="2000" dirty="0">
              <a:solidFill>
                <a:srgbClr val="00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3"/>
          <p:cNvCxnSpPr/>
          <p:nvPr/>
        </p:nvCxnSpPr>
        <p:spPr>
          <a:xfrm flipV="1">
            <a:off x="2568898" y="2267787"/>
            <a:ext cx="0" cy="486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2"/>
          <p:cNvSpPr/>
          <p:nvPr/>
        </p:nvSpPr>
        <p:spPr>
          <a:xfrm>
            <a:off x="2099361" y="1994940"/>
            <a:ext cx="917523" cy="29496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bg1"/>
            </a:solidFill>
          </a:ln>
          <a:effectLst>
            <a:outerShdw blurRad="50800" dist="38100" dir="16200000" sx="92000" sy="92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受污染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空气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3"/>
          <p:cNvSpPr/>
          <p:nvPr/>
        </p:nvSpPr>
        <p:spPr>
          <a:xfrm>
            <a:off x="3750459" y="1994940"/>
            <a:ext cx="983436" cy="29496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bg1"/>
            </a:solidFill>
          </a:ln>
          <a:effectLst>
            <a:outerShdw blurRad="50800" dist="38100" dir="16200000" sx="92000" sy="92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初效过滤网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圆角矩形 14"/>
          <p:cNvSpPr/>
          <p:nvPr/>
        </p:nvSpPr>
        <p:spPr>
          <a:xfrm>
            <a:off x="4836251" y="1994940"/>
            <a:ext cx="631219" cy="29496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bg1"/>
            </a:solidFill>
          </a:ln>
          <a:effectLst>
            <a:outerShdw blurRad="50800" dist="38100" dir="16200000" sx="92000" sy="92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电离区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 15"/>
          <p:cNvSpPr/>
          <p:nvPr/>
        </p:nvSpPr>
        <p:spPr>
          <a:xfrm>
            <a:off x="6128655" y="1994940"/>
            <a:ext cx="917523" cy="29496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bg1"/>
            </a:solidFill>
          </a:ln>
          <a:effectLst>
            <a:outerShdw blurRad="50800" dist="38100" dir="16200000" sx="92000" sy="92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集尘区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角矩形 16"/>
          <p:cNvSpPr/>
          <p:nvPr/>
        </p:nvSpPr>
        <p:spPr>
          <a:xfrm>
            <a:off x="8169903" y="1994940"/>
            <a:ext cx="917523" cy="29496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bg1"/>
            </a:solidFill>
          </a:ln>
          <a:effectLst>
            <a:outerShdw blurRad="50800" dist="38100" dir="16200000" sx="92000" sy="92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洁净空气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连接符 17"/>
          <p:cNvCxnSpPr/>
          <p:nvPr/>
        </p:nvCxnSpPr>
        <p:spPr>
          <a:xfrm flipV="1">
            <a:off x="4245122" y="2267788"/>
            <a:ext cx="0" cy="16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V="1">
            <a:off x="5103865" y="2267788"/>
            <a:ext cx="0" cy="228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1"/>
          <p:cNvCxnSpPr/>
          <p:nvPr/>
        </p:nvCxnSpPr>
        <p:spPr>
          <a:xfrm flipV="1">
            <a:off x="6590817" y="2267788"/>
            <a:ext cx="0" cy="228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2"/>
          <p:cNvCxnSpPr/>
          <p:nvPr/>
        </p:nvCxnSpPr>
        <p:spPr>
          <a:xfrm flipV="1">
            <a:off x="8646813" y="2267787"/>
            <a:ext cx="0" cy="479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41" name="图片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42" name="图片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43" name="图片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44" name="图片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45" name="图片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46" name="图片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1477318" y="178483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静电除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尘功能段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37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19"/>
          <p:cNvSpPr/>
          <p:nvPr/>
        </p:nvSpPr>
        <p:spPr>
          <a:xfrm>
            <a:off x="1348741" y="558761"/>
            <a:ext cx="10872288" cy="55791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16" y="92001"/>
            <a:ext cx="6127668" cy="45957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73" y="2533411"/>
            <a:ext cx="6144711" cy="460853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16" name="图片 5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7" name="图片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8" name="图片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9" name="图片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20" name="图片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21" name="图片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sp>
        <p:nvSpPr>
          <p:cNvPr id="25" name="单圆角矩形 9"/>
          <p:cNvSpPr/>
          <p:nvPr/>
        </p:nvSpPr>
        <p:spPr>
          <a:xfrm>
            <a:off x="1877079" y="1364893"/>
            <a:ext cx="3748224" cy="2182044"/>
          </a:xfrm>
          <a:prstGeom prst="snipRoundRect">
            <a:avLst>
              <a:gd name="adj1" fmla="val 37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11"/>
              </a:buBlip>
              <a:tabLst>
                <a:tab pos="7143750" algn="l"/>
              </a:tabLst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空调箱内：全新风入口；回风、新风混风入口，初效过滤之后，功能段之前。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11"/>
              </a:buBlip>
              <a:tabLst>
                <a:tab pos="7143750" algn="l"/>
              </a:tabLst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中效过滤之前或之后，可选</a:t>
            </a:r>
            <a:endParaRPr lang="en-US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04788" y="4358890"/>
            <a:ext cx="609600" cy="96151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8739851" y="1989438"/>
            <a:ext cx="609600" cy="96151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477318" y="178483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静电除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尘功能段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7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864"/>
          <p:cNvSpPr>
            <a:spLocks noChangeArrowheads="1"/>
          </p:cNvSpPr>
          <p:nvPr/>
        </p:nvSpPr>
        <p:spPr bwMode="auto">
          <a:xfrm>
            <a:off x="1747431" y="852572"/>
            <a:ext cx="2756563" cy="43279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认证齐全、安全可靠</a:t>
            </a:r>
            <a:endParaRPr kumimoji="0" lang="en-US" altLang="ko-KR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885451" y="1419975"/>
            <a:ext cx="3713313" cy="3841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839788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整机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CE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认证</a:t>
            </a:r>
          </a:p>
          <a:p>
            <a:pPr marL="176213" indent="-176213" defTabSz="839788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EMC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电磁兼容测试，电磁波不影响周边其它设备</a:t>
            </a:r>
          </a:p>
          <a:p>
            <a:pPr marL="176213" indent="-176213" defTabSz="839788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核心部件电源、变压器、离子箱、导线等有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UL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认证</a:t>
            </a:r>
          </a:p>
          <a:p>
            <a:pPr marL="176213" indent="-176213" defTabSz="839788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集尘板采用优质航空铝板，耐腐蚀，长期使用不易变形</a:t>
            </a:r>
          </a:p>
          <a:p>
            <a:pPr marL="176213" indent="-176213" defTabSz="839788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YEFA/YEFD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系列特有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气流感应连锁保护开关（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AFS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）：有效保护空气净化器，使用安全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可靠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 rotWithShape="1">
          <a:blip r:embed="rId4"/>
          <a:srcRect l="25145" t="11310" r="41486" b="4855"/>
          <a:stretch/>
        </p:blipFill>
        <p:spPr>
          <a:xfrm>
            <a:off x="10229326" y="3416384"/>
            <a:ext cx="1983383" cy="280298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21" name="图片 5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22" name="图片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23" name="图片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24" name="图片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25" name="图片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26" name="图片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pic>
        <p:nvPicPr>
          <p:cNvPr id="27" name="图片 4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CFC"/>
              </a:clrFrom>
              <a:clrTo>
                <a:srgbClr val="FF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11" y="1525193"/>
            <a:ext cx="991482" cy="450757"/>
          </a:xfrm>
          <a:prstGeom prst="rect">
            <a:avLst/>
          </a:prstGeom>
        </p:spPr>
      </p:pic>
      <p:pic>
        <p:nvPicPr>
          <p:cNvPr id="28" name="图片 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82988" y="1349664"/>
            <a:ext cx="2423843" cy="28082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34214" y="2703496"/>
            <a:ext cx="2126825" cy="241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6"/>
          <p:cNvPicPr>
            <a:picLocks noChangeAspect="1"/>
          </p:cNvPicPr>
          <p:nvPr/>
        </p:nvPicPr>
        <p:blipFill rotWithShape="1">
          <a:blip r:embed="rId14" cstate="print"/>
          <a:srcRect l="23395" t="11123" r="39579" b="4104"/>
          <a:stretch/>
        </p:blipFill>
        <p:spPr>
          <a:xfrm>
            <a:off x="5950167" y="558799"/>
            <a:ext cx="2113012" cy="27212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1477318" y="178483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静电除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尘功能段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807031" y="1485900"/>
            <a:ext cx="5145312" cy="2371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839788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静电除尘装置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EP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属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于亚高效杀菌除尘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产品，净化效率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可达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 marL="176213" indent="-176213" defTabSz="839788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静电除尘装置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EP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电路板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设计有电源补偿功能，在一定时段内可保证净化效率稳定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不变。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176213" indent="-176213" defTabSz="839788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捕杀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有害生物效率可达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90%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以上。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AutoShape 864"/>
          <p:cNvSpPr>
            <a:spLocks noChangeArrowheads="1"/>
          </p:cNvSpPr>
          <p:nvPr/>
        </p:nvSpPr>
        <p:spPr bwMode="auto">
          <a:xfrm>
            <a:off x="1770746" y="589558"/>
            <a:ext cx="1853312" cy="43279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净化效率高</a:t>
            </a:r>
            <a:endParaRPr kumimoji="0" lang="en-US" altLang="ko-KR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2" name="AutoShape 864"/>
          <p:cNvSpPr>
            <a:spLocks noChangeArrowheads="1"/>
          </p:cNvSpPr>
          <p:nvPr/>
        </p:nvSpPr>
        <p:spPr bwMode="auto">
          <a:xfrm>
            <a:off x="1708969" y="3956778"/>
            <a:ext cx="3169157" cy="43279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节能、运行维护费用低</a:t>
            </a:r>
            <a:endParaRPr kumimoji="0" lang="en-US" altLang="ko-KR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733759" y="4654159"/>
            <a:ext cx="5384324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zh-CN" altLang="zh-CN" sz="1800" dirty="0">
                <a:latin typeface="微软雅黑" pitchFamily="34" charset="-122"/>
                <a:ea typeface="微软雅黑" pitchFamily="34" charset="-122"/>
              </a:rPr>
              <a:t>采用先进离子片设计，相比于介质过滤阻力低，在风速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2.5m/s</a:t>
            </a:r>
            <a:r>
              <a:rPr lang="zh-CN" altLang="zh-CN" sz="1800" dirty="0">
                <a:latin typeface="微软雅黑" pitchFamily="34" charset="-122"/>
                <a:ea typeface="微软雅黑" pitchFamily="34" charset="-122"/>
              </a:rPr>
              <a:t>风速下，阻力不超过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30pa</a:t>
            </a:r>
            <a:r>
              <a:rPr lang="zh-CN" altLang="zh-CN" sz="1800" dirty="0">
                <a:latin typeface="微软雅黑" pitchFamily="34" charset="-122"/>
                <a:ea typeface="微软雅黑" pitchFamily="34" charset="-122"/>
              </a:rPr>
              <a:t>，可节省末端设备的风机能耗达</a:t>
            </a:r>
            <a:r>
              <a:rPr lang="en-US" altLang="zh-CN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%</a:t>
            </a:r>
            <a:endParaRPr lang="en-US" altLang="zh-CN" sz="1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6213" indent="-176213" defTabSz="839788">
              <a:spcBef>
                <a:spcPts val="300"/>
              </a:spcBef>
              <a:spcAft>
                <a:spcPts val="300"/>
              </a:spcAft>
              <a:buClr>
                <a:srgbClr val="92D050"/>
              </a:buClr>
              <a:buBlip>
                <a:blip r:embed="rId3"/>
              </a:buBlip>
              <a:tabLst>
                <a:tab pos="7143750" algn="l"/>
              </a:tabLst>
            </a:pPr>
            <a:r>
              <a:rPr lang="zh-CN" altLang="zh-CN" sz="1800" dirty="0">
                <a:latin typeface="微软雅黑" pitchFamily="34" charset="-122"/>
                <a:ea typeface="微软雅黑" pitchFamily="34" charset="-122"/>
              </a:rPr>
              <a:t>离子箱可反复进行清洗，清洗风干后便可安装，无耗材，日常维护费用低。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083" y="2668518"/>
            <a:ext cx="5073917" cy="35475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15" name="图片 5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6" name="图片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7" name="图片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8" name="图片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19" name="图片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20" name="图片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477318" y="178483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静电除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尘功能段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539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62529" y="158689"/>
            <a:ext cx="656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制系统硬件设计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9" name="图片 5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0" name="图片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1" name="图片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2" name="图片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13" name="图片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14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sp>
        <p:nvSpPr>
          <p:cNvPr id="15" name="同侧圆角矩形 21"/>
          <p:cNvSpPr/>
          <p:nvPr/>
        </p:nvSpPr>
        <p:spPr>
          <a:xfrm rot="16200000">
            <a:off x="5850732" y="445511"/>
            <a:ext cx="1419225" cy="9767890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同侧圆角矩形 22"/>
          <p:cNvSpPr/>
          <p:nvPr/>
        </p:nvSpPr>
        <p:spPr>
          <a:xfrm rot="16200000">
            <a:off x="5850732" y="-2941579"/>
            <a:ext cx="1419225" cy="9767890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同侧圆角矩形 23"/>
          <p:cNvSpPr/>
          <p:nvPr/>
        </p:nvSpPr>
        <p:spPr>
          <a:xfrm rot="16200000">
            <a:off x="5850732" y="-1257559"/>
            <a:ext cx="1419225" cy="9767889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24"/>
          <p:cNvSpPr/>
          <p:nvPr/>
        </p:nvSpPr>
        <p:spPr>
          <a:xfrm>
            <a:off x="4581525" y="2926299"/>
            <a:ext cx="6867525" cy="14097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6350">
            <a:noFill/>
          </a:ln>
          <a:effectLst>
            <a:innerShdw blurRad="114300">
              <a:prstClr val="black">
                <a:alpha val="48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5"/>
          <p:cNvSpPr/>
          <p:nvPr/>
        </p:nvSpPr>
        <p:spPr>
          <a:xfrm>
            <a:off x="4596577" y="4619845"/>
            <a:ext cx="6867525" cy="142875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6350">
            <a:noFill/>
          </a:ln>
          <a:effectLst>
            <a:innerShdw blurRad="114300">
              <a:prstClr val="black">
                <a:alpha val="48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1"/>
          <p:cNvSpPr/>
          <p:nvPr/>
        </p:nvSpPr>
        <p:spPr>
          <a:xfrm>
            <a:off x="4778732" y="3043945"/>
            <a:ext cx="6377641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控制引擎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IAQE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是工业级无风扇嵌入式智能控制器，内嵌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IAQ Keeper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软件平台，是系统总控制器，可以对多个现场控制器进行集中管理协调，优化控制。</a:t>
            </a:r>
          </a:p>
        </p:txBody>
      </p:sp>
      <p:sp>
        <p:nvSpPr>
          <p:cNvPr id="22" name="矩形 2"/>
          <p:cNvSpPr/>
          <p:nvPr/>
        </p:nvSpPr>
        <p:spPr>
          <a:xfrm>
            <a:off x="4778733" y="4914631"/>
            <a:ext cx="638927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大屏展示控制器集成多媒体解码、液晶驱动、以太网、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HDMI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、功放于一体，适用于各种视频广告机和画框广告机。</a:t>
            </a:r>
          </a:p>
        </p:txBody>
      </p:sp>
      <p:sp>
        <p:nvSpPr>
          <p:cNvPr id="24" name="矩形 26"/>
          <p:cNvSpPr/>
          <p:nvPr/>
        </p:nvSpPr>
        <p:spPr>
          <a:xfrm>
            <a:off x="4581525" y="1232754"/>
            <a:ext cx="6867525" cy="142875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 w="6350">
            <a:noFill/>
          </a:ln>
          <a:effectLst>
            <a:innerShdw blurRad="114300">
              <a:prstClr val="black">
                <a:alpha val="48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3"/>
          <p:cNvSpPr/>
          <p:nvPr/>
        </p:nvSpPr>
        <p:spPr>
          <a:xfrm>
            <a:off x="4778732" y="1359645"/>
            <a:ext cx="619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静电除尘控制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箱内置智能控制板卡，通过优化控制逻辑算法控制静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电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除尘装置的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运行，为客户提供一种完美的自动控制方案，每时每刻为客户输送最清洁的空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气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9"/>
          <a:stretch>
            <a:fillRect/>
          </a:stretch>
        </p:blipFill>
        <p:spPr>
          <a:xfrm>
            <a:off x="1814548" y="3026905"/>
            <a:ext cx="2676268" cy="11989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6864" y="5026550"/>
            <a:ext cx="1771636" cy="645914"/>
          </a:xfrm>
          <a:prstGeom prst="rect">
            <a:avLst/>
          </a:prstGeom>
        </p:spPr>
      </p:pic>
      <p:sp>
        <p:nvSpPr>
          <p:cNvPr id="30" name="AutoShape 864"/>
          <p:cNvSpPr>
            <a:spLocks noChangeArrowheads="1"/>
          </p:cNvSpPr>
          <p:nvPr/>
        </p:nvSpPr>
        <p:spPr bwMode="auto">
          <a:xfrm>
            <a:off x="1770746" y="589558"/>
            <a:ext cx="1853312" cy="43279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tIns="0" rIns="7200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控</a:t>
            </a:r>
            <a:r>
              <a:rPr lang="zh-CN" altLang="en-US" sz="2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制系统硬件</a:t>
            </a:r>
            <a:endParaRPr kumimoji="0" lang="en-US" altLang="ko-KR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11"/>
          <a:stretch>
            <a:fillRect/>
          </a:stretch>
        </p:blipFill>
        <p:spPr>
          <a:xfrm>
            <a:off x="2485433" y="1267380"/>
            <a:ext cx="1138625" cy="13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528022"/>
            <a:ext cx="12192000" cy="565271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5429" y="127912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十面“霾伏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016" y="897839"/>
            <a:ext cx="11179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年来，我国多地都频繁出现重度雾霾天气，部分城市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爆表，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会生产生活、人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们的身体健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康都造成了不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小的影响，空气污染问题一度成为社会关注的重点。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36869543" y="2961068"/>
            <a:ext cx="36869543" cy="3296939"/>
            <a:chOff x="-35383643" y="3745903"/>
            <a:chExt cx="36869543" cy="329693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55185" y="3745903"/>
              <a:ext cx="6038419" cy="32959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49113" y="3745905"/>
              <a:ext cx="4394557" cy="329591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803473" y="3746924"/>
              <a:ext cx="5599665" cy="32948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55518" y="3746925"/>
              <a:ext cx="5541418" cy="32948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404774" y="3746925"/>
              <a:ext cx="4629098" cy="32959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32948" y="3746925"/>
              <a:ext cx="4575894" cy="32948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383643" y="3750650"/>
              <a:ext cx="6450695" cy="3291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7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7.40741E-7 L 3.00104 -0.01088 " pathEditMode="fixed" rAng="0" ptsTypes="AA">
                                      <p:cBhvr>
                                        <p:cTn id="8" dur="1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52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62529" y="158689"/>
            <a:ext cx="656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制系统软件设计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9" name="图片 5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0" name="图片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1" name="图片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2" name="图片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13" name="图片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14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1564859" y="646565"/>
            <a:ext cx="8733571" cy="42473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</a:rPr>
              <a:t>IAQ Keeper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软件管理平台内置于控制引擎</a:t>
            </a:r>
            <a:r>
              <a:rPr lang="en-US" altLang="zh-CN" kern="100" dirty="0">
                <a:latin typeface="Times New Roman" panose="02020603050405020304" pitchFamily="18" charset="0"/>
              </a:rPr>
              <a:t>IAQE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内，对系统内所有现场控制器进行统一协调管理，除了对所有传感器及控制器进行实时监控外，还可以生成各种高级报告帮助查询分析系统运行情况。系统为</a:t>
            </a:r>
            <a:r>
              <a:rPr lang="en-US" altLang="zh-CN" kern="100" dirty="0">
                <a:latin typeface="Times New Roman" panose="02020603050405020304" pitchFamily="18" charset="0"/>
              </a:rPr>
              <a:t>B/S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架构，通过浏览器即可登陆操作，无需安装客户端软件</a:t>
            </a:r>
            <a:r>
              <a:rPr lang="zh-CN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主要功能模块 ：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</a:t>
            </a:r>
            <a:r>
              <a:rPr lang="zh-CN" altLang="en-US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览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： 系统内各区域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PM2.5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浓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度监测及静电式空气净化装置运行情况 ；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</a:t>
            </a:r>
            <a:r>
              <a:rPr lang="zh-CN" altLang="en-US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制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： 对各区域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静电式空气净化装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置远程控制；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趋</a:t>
            </a:r>
            <a:r>
              <a:rPr lang="zh-CN" altLang="en-US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势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： 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PM2.5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浓度及设备运行、报警趋势记录；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</a:t>
            </a:r>
            <a:r>
              <a:rPr lang="zh-CN" altLang="en-US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耗报告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：各区域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静电式空气净化装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置能耗报告；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PM2.5</a:t>
            </a:r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浓</a:t>
            </a:r>
            <a:r>
              <a:rPr lang="zh-CN" altLang="en-US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度报告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：各区域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PM2.5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浓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度报告；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报</a:t>
            </a:r>
            <a:r>
              <a:rPr lang="zh-CN" altLang="en-US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警频率报告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：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静电式空气净化装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置报警频率报告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报警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：即时报警信息；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zh-CN" altLang="en-US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置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：系统设置；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73" y="5102459"/>
            <a:ext cx="3152692" cy="14092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19" y="3663101"/>
            <a:ext cx="3142051" cy="20540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86" y="3429000"/>
            <a:ext cx="3102087" cy="20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64 0.09328 L 0.09336 -0.127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110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681 0.12871 L -1.45833E-6 -2.9629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98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9" name="图片 5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0" name="图片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1" name="图片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2" name="图片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13" name="图片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14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pic>
        <p:nvPicPr>
          <p:cNvPr id="16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1477318" y="558799"/>
            <a:ext cx="7179794" cy="4250707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0"/>
          <a:stretch>
            <a:fillRect/>
          </a:stretch>
        </p:blipFill>
        <p:spPr>
          <a:xfrm>
            <a:off x="2542780" y="784049"/>
            <a:ext cx="7159225" cy="4268351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11"/>
          <a:stretch>
            <a:fillRect/>
          </a:stretch>
        </p:blipFill>
        <p:spPr>
          <a:xfrm>
            <a:off x="3718454" y="1103363"/>
            <a:ext cx="7184977" cy="4268351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12"/>
          <a:stretch>
            <a:fillRect/>
          </a:stretch>
        </p:blipFill>
        <p:spPr>
          <a:xfrm>
            <a:off x="4768530" y="1378332"/>
            <a:ext cx="7174611" cy="425755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62529" y="158689"/>
            <a:ext cx="656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制系统软件设计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28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350" y="120054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大屏展示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0583" y="938957"/>
            <a:ext cx="2589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重点监测区域大屏展示室内外</a:t>
            </a:r>
            <a:r>
              <a:rPr lang="en-US" altLang="zh-CN" dirty="0" smtClean="0"/>
              <a:t>PM2.5</a:t>
            </a:r>
            <a:r>
              <a:rPr lang="zh-CN" altLang="en-US" dirty="0" smtClean="0"/>
              <a:t>监测值</a:t>
            </a: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74" y="585811"/>
            <a:ext cx="4105727" cy="3488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399" y="585810"/>
            <a:ext cx="1790516" cy="348826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14" name="图片 5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5" name="图片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6" name="图片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7" name="图片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18" name="图片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19" name="图片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2673" y="4067176"/>
            <a:ext cx="4107678" cy="19107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8398" y="4067176"/>
            <a:ext cx="1790517" cy="19107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99" y="4476666"/>
            <a:ext cx="3816173" cy="16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1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350" y="120054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客户价值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14" name="图片 5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5" name="图片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6" name="图片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7" name="图片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18" name="图片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19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pic>
        <p:nvPicPr>
          <p:cNvPr id="21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04" y="1525667"/>
            <a:ext cx="4205893" cy="4205893"/>
          </a:xfrm>
          <a:prstGeom prst="rect">
            <a:avLst/>
          </a:prstGeom>
        </p:spPr>
      </p:pic>
      <p:pic>
        <p:nvPicPr>
          <p:cNvPr id="24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32" y="913714"/>
            <a:ext cx="1560225" cy="1560225"/>
          </a:xfrm>
          <a:prstGeom prst="rect">
            <a:avLst/>
          </a:prstGeom>
        </p:spPr>
      </p:pic>
      <p:pic>
        <p:nvPicPr>
          <p:cNvPr id="25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71" y="2330012"/>
            <a:ext cx="1560225" cy="1560225"/>
          </a:xfrm>
          <a:prstGeom prst="rect">
            <a:avLst/>
          </a:prstGeom>
        </p:spPr>
      </p:pic>
      <p:pic>
        <p:nvPicPr>
          <p:cNvPr id="26" name="图片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58" y="4333193"/>
            <a:ext cx="1560225" cy="1560225"/>
          </a:xfrm>
          <a:prstGeom prst="rect">
            <a:avLst/>
          </a:prstGeom>
        </p:spPr>
      </p:pic>
      <p:pic>
        <p:nvPicPr>
          <p:cNvPr id="27" name="图片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32" y="4333193"/>
            <a:ext cx="1560225" cy="1560225"/>
          </a:xfrm>
          <a:prstGeom prst="rect">
            <a:avLst/>
          </a:prstGeom>
        </p:spPr>
      </p:pic>
      <p:pic>
        <p:nvPicPr>
          <p:cNvPr id="28" name="图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29" y="2330012"/>
            <a:ext cx="1560225" cy="15602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927681" y="586928"/>
            <a:ext cx="1210588" cy="400110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5A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追求卓越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95908" y="2918014"/>
            <a:ext cx="1210588" cy="400110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绿色领先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29065" y="5829768"/>
            <a:ext cx="1210588" cy="400110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D7F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关注细节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07130" y="5829768"/>
            <a:ext cx="1210588" cy="400110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r>
              <a:rPr lang="zh-CN" altLang="en-US" sz="2000" b="1" dirty="0" smtClean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身定制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63154" y="2918014"/>
            <a:ext cx="1210588" cy="400110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C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智能选型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23120" y="2887217"/>
            <a:ext cx="1620957" cy="1354217"/>
          </a:xfrm>
          <a:prstGeom prst="rect">
            <a:avLst/>
          </a:prstGeom>
          <a:noFill/>
          <a:effectLst>
            <a:glow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五大</a:t>
            </a:r>
            <a:endParaRPr lang="en-US" altLang="zh-CN" sz="5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客户价值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1538522" y="2604750"/>
            <a:ext cx="10643303" cy="2028498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/>
            <a:endParaRPr lang="zh-CN" altLang="zh-CN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 bwMode="auto">
          <a:xfrm>
            <a:off x="4315873" y="2924022"/>
            <a:ext cx="5132717" cy="9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/>
          <a:lstStyle>
            <a:defPPr>
              <a:defRPr lang="en-US"/>
            </a:defPPr>
            <a:lvl1pPr eaLnBrk="1" hangingPunct="1">
              <a:defRPr sz="2800">
                <a:solidFill>
                  <a:schemeClr val="bg1"/>
                </a:solidFill>
                <a:latin typeface="+mj-lt"/>
                <a:ea typeface="仿宋" pitchFamily="49" charset="-122"/>
                <a:cs typeface="ＭＳ Ｐゴシック" pitchFamily="34" charset="-128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zh-CN" altLang="en-US" sz="9600" dirty="0" smtClean="0">
                <a:solidFill>
                  <a:srgbClr val="FFFF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谢谢！</a:t>
            </a:r>
            <a:endParaRPr lang="en-US" altLang="zh-CN" sz="9600" dirty="0">
              <a:solidFill>
                <a:srgbClr val="FFFF00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9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8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4" grpId="1"/>
      <p:bldP spid="36" grpId="0" animBg="1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528022"/>
            <a:ext cx="12192000" cy="565271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5429" y="127912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十面“霾伏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69" y="511204"/>
            <a:ext cx="7045859" cy="5708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30" y="589578"/>
            <a:ext cx="3162339" cy="5621936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30584" y="802839"/>
            <a:ext cx="11676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雾霾就在我们身边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30584" y="2818535"/>
            <a:ext cx="12553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日实测数据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2184" y="5665469"/>
            <a:ext cx="1599816" cy="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9"/>
          <p:cNvSpPr/>
          <p:nvPr/>
        </p:nvSpPr>
        <p:spPr>
          <a:xfrm>
            <a:off x="14514" y="566657"/>
            <a:ext cx="12177486" cy="56752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5429" y="127912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十面“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霾伏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" y="558430"/>
            <a:ext cx="8064081" cy="5644856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374943" y="828873"/>
            <a:ext cx="24835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雾霾中的小朋友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8380274" y="2014419"/>
            <a:ext cx="3061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雾霾对儿童的影响更为严重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74943" y="2821524"/>
            <a:ext cx="3066487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儿童生理独特，肺部尤其敏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感，不少研究已经提示了儿童肺发育受损与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浓度间的关系，显示空气污染可以改变儿童肺的发育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孩子的呼吸道相比成年人来说抵抗免疫力较低，雾霾中含的有害有毒物质一旦被孩子吸入，就会刺激他的呼吸道黏膜，引起呼吸系统的各种疾病；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94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9"/>
          <p:cNvSpPr/>
          <p:nvPr/>
        </p:nvSpPr>
        <p:spPr>
          <a:xfrm>
            <a:off x="14514" y="566657"/>
            <a:ext cx="12177486" cy="56752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5429" y="127912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zh-CN" altLang="en-US" sz="20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49097" y="755536"/>
            <a:ext cx="42541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指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空气动力学等效粒径小于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微米</a:t>
            </a:r>
            <a:r>
              <a:rPr lang="el-G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的颗粒物（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particulate matter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浓度单位 ：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l-G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g/m</a:t>
            </a:r>
            <a:r>
              <a:rPr lang="en-US" altLang="zh-CN" sz="18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1kg=10</a:t>
            </a:r>
            <a:r>
              <a:rPr lang="en-US" altLang="zh-CN" sz="18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el-G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    1m=10</a:t>
            </a:r>
            <a:r>
              <a:rPr lang="en-US" altLang="zh-CN" sz="18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el-G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pPr>
              <a:spcBef>
                <a:spcPct val="50000"/>
              </a:spcBef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10" descr="2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97" y="2845098"/>
            <a:ext cx="4315038" cy="24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 14"/>
          <p:cNvSpPr/>
          <p:nvPr/>
        </p:nvSpPr>
        <p:spPr>
          <a:xfrm>
            <a:off x="6577397" y="755536"/>
            <a:ext cx="4014787" cy="4714689"/>
          </a:xfrm>
          <a:prstGeom prst="roundRect">
            <a:avLst>
              <a:gd name="adj" fmla="val 1431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6701624" y="860650"/>
            <a:ext cx="3766332" cy="4504460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PM100 —— 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总悬浮颗粒物（粉尘）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环境空气在全部尘埃的总称，通常为人眼可见尘埃。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PM10 —— 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可吸入颗粒物（飘尘）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在大气中长期漂浮，能随呼吸进入人体上、下呼吸道，对健康危害大。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PM</a:t>
            </a:r>
            <a:r>
              <a:rPr lang="en-US" altLang="zh-CN" sz="16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2.5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——  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细颗粒物（微尘）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大部分可通过呼吸道至肺部沉积，对人体危害更大。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PM1.0 —— 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超细颗粒物（霾尘）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能折光影响空气能见度形成霾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环境空气质量标准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GB3095-2012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51560" y="4701540"/>
            <a:ext cx="449580" cy="4267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9"/>
          <p:cNvSpPr/>
          <p:nvPr/>
        </p:nvSpPr>
        <p:spPr>
          <a:xfrm>
            <a:off x="14514" y="566657"/>
            <a:ext cx="12177486" cy="56752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5429" y="127912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zh-CN" altLang="en-US" sz="20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3" y="775579"/>
            <a:ext cx="4903052" cy="297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3" y="3717542"/>
            <a:ext cx="2497072" cy="246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96023" y="837136"/>
            <a:ext cx="481700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组成比较复杂，主要含有的物质包括有机质、硫酸盐、硝酸盐、氨盐等，还有元素碳、钠离子、钾离子等矿物粉尘和水，也含有重金属等有毒物质。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65" y="2617811"/>
            <a:ext cx="3155795" cy="3294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6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19"/>
          <p:cNvSpPr/>
          <p:nvPr/>
        </p:nvSpPr>
        <p:spPr>
          <a:xfrm>
            <a:off x="7257" y="557077"/>
            <a:ext cx="12177486" cy="56752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5429" y="127912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治理</a:t>
            </a:r>
            <a:endParaRPr lang="zh-CN" altLang="en-US" sz="20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40" y="-136706"/>
            <a:ext cx="5052060" cy="72875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21959" y="2343362"/>
            <a:ext cx="175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绿</a:t>
            </a:r>
            <a:r>
              <a:rPr lang="en-US" altLang="zh-CN" dirty="0"/>
              <a:t>(</a:t>
            </a:r>
            <a:r>
              <a:rPr lang="zh-CN" altLang="en-US" dirty="0"/>
              <a:t>优</a:t>
            </a:r>
            <a:r>
              <a:rPr lang="en-US" altLang="zh-CN" dirty="0" smtClean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21959" y="2980618"/>
            <a:ext cx="175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 smtClean="0"/>
              <a:t>(</a:t>
            </a:r>
            <a:r>
              <a:rPr lang="zh-CN" altLang="en-US" dirty="0"/>
              <a:t>良</a:t>
            </a:r>
            <a:r>
              <a:rPr lang="en-US" altLang="zh-CN" dirty="0" smtClean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21959" y="3615595"/>
            <a:ext cx="175061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橙</a:t>
            </a:r>
            <a:r>
              <a:rPr lang="en-US" altLang="zh-CN" dirty="0" smtClean="0"/>
              <a:t>(</a:t>
            </a:r>
            <a:r>
              <a:rPr lang="zh-CN" altLang="en-US" dirty="0" smtClean="0"/>
              <a:t>轻度污染</a:t>
            </a:r>
            <a:r>
              <a:rPr lang="en-US" altLang="zh-CN" dirty="0" smtClean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1959" y="4428027"/>
            <a:ext cx="175061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红</a:t>
            </a:r>
            <a:r>
              <a:rPr lang="en-US" altLang="zh-CN" dirty="0" smtClean="0"/>
              <a:t>(</a:t>
            </a:r>
            <a:r>
              <a:rPr lang="zh-CN" altLang="en-US" dirty="0" smtClean="0"/>
              <a:t>中度污染</a:t>
            </a:r>
            <a:r>
              <a:rPr lang="en-US" altLang="zh-CN" dirty="0" smtClean="0"/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21959" y="5048884"/>
            <a:ext cx="175061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紫</a:t>
            </a:r>
            <a:r>
              <a:rPr lang="en-US" altLang="zh-CN" dirty="0" smtClean="0"/>
              <a:t>(</a:t>
            </a:r>
            <a:r>
              <a:rPr lang="zh-CN" altLang="en-US" dirty="0" smtClean="0"/>
              <a:t>重度污染</a:t>
            </a:r>
            <a:r>
              <a:rPr lang="en-US" altLang="zh-CN" dirty="0" smtClean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21959" y="5686507"/>
            <a:ext cx="175061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褐红</a:t>
            </a:r>
            <a:r>
              <a:rPr lang="en-US" altLang="zh-CN" dirty="0" smtClean="0"/>
              <a:t>(</a:t>
            </a:r>
            <a:r>
              <a:rPr lang="zh-CN" altLang="en-US" dirty="0"/>
              <a:t>严</a:t>
            </a:r>
            <a:r>
              <a:rPr lang="zh-CN" altLang="en-US" dirty="0" smtClean="0"/>
              <a:t>重污染</a:t>
            </a:r>
            <a:r>
              <a:rPr lang="en-US" altLang="zh-CN" dirty="0" smtClean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35429" y="1090537"/>
            <a:ext cx="262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北</a:t>
            </a:r>
            <a:r>
              <a:rPr lang="zh-CN" altLang="en-US" b="1" dirty="0" smtClean="0">
                <a:solidFill>
                  <a:srgbClr val="0070C0"/>
                </a:solidFill>
              </a:rPr>
              <a:t>京</a:t>
            </a:r>
            <a:r>
              <a:rPr lang="en-US" altLang="zh-CN" b="1" dirty="0" smtClean="0">
                <a:solidFill>
                  <a:srgbClr val="0070C0"/>
                </a:solidFill>
              </a:rPr>
              <a:t>2015</a:t>
            </a:r>
            <a:r>
              <a:rPr lang="zh-CN" altLang="en-US" b="1" dirty="0">
                <a:solidFill>
                  <a:srgbClr val="0070C0"/>
                </a:solidFill>
              </a:rPr>
              <a:t>治霾成绩</a:t>
            </a:r>
            <a:r>
              <a:rPr lang="zh-CN" altLang="en-US" b="1" dirty="0" smtClean="0">
                <a:solidFill>
                  <a:srgbClr val="0070C0"/>
                </a:solidFill>
              </a:rPr>
              <a:t>单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5429" y="1616098"/>
            <a:ext cx="25641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年北京</a:t>
            </a:r>
            <a:r>
              <a:rPr lang="en-US" altLang="zh-CN" dirty="0"/>
              <a:t>PM2.5</a:t>
            </a:r>
            <a:r>
              <a:rPr lang="zh-CN" altLang="en-US" dirty="0"/>
              <a:t>平均浓度为</a:t>
            </a:r>
            <a:r>
              <a:rPr lang="en-US" altLang="zh-CN" dirty="0"/>
              <a:t>80.6</a:t>
            </a:r>
            <a:r>
              <a:rPr lang="zh-CN" altLang="en-US" dirty="0"/>
              <a:t>微克</a:t>
            </a:r>
            <a:r>
              <a:rPr lang="en-US" altLang="zh-CN" dirty="0"/>
              <a:t>/</a:t>
            </a:r>
            <a:r>
              <a:rPr lang="zh-CN" altLang="en-US" dirty="0"/>
              <a:t>立方米，较</a:t>
            </a:r>
            <a:r>
              <a:rPr lang="en-US" altLang="zh-CN" dirty="0"/>
              <a:t>2014</a:t>
            </a:r>
            <a:r>
              <a:rPr lang="zh-CN" altLang="en-US" dirty="0"/>
              <a:t>年下降了</a:t>
            </a:r>
            <a:r>
              <a:rPr lang="en-US" altLang="zh-CN" dirty="0"/>
              <a:t>6.2%</a:t>
            </a:r>
            <a:r>
              <a:rPr lang="zh-CN" altLang="en-US" dirty="0"/>
              <a:t>，超额完成全年下降</a:t>
            </a:r>
            <a:r>
              <a:rPr lang="en-US" altLang="zh-CN" dirty="0"/>
              <a:t>5%</a:t>
            </a:r>
            <a:r>
              <a:rPr lang="zh-CN" altLang="en-US" dirty="0"/>
              <a:t>的目标。此外，</a:t>
            </a:r>
            <a:r>
              <a:rPr lang="en-US" altLang="zh-CN" dirty="0"/>
              <a:t>2015</a:t>
            </a:r>
            <a:r>
              <a:rPr lang="zh-CN" altLang="en-US" dirty="0"/>
              <a:t>年本市空气质量达标天数</a:t>
            </a:r>
            <a:r>
              <a:rPr lang="en-US" altLang="zh-CN" dirty="0"/>
              <a:t>186</a:t>
            </a:r>
            <a:r>
              <a:rPr lang="zh-CN" altLang="en-US" dirty="0"/>
              <a:t>天，占全年天数的</a:t>
            </a:r>
            <a:r>
              <a:rPr lang="en-US" altLang="zh-CN" dirty="0"/>
              <a:t>51%</a:t>
            </a:r>
            <a:r>
              <a:rPr lang="zh-CN" altLang="en-US" dirty="0"/>
              <a:t>。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947" y="1508760"/>
            <a:ext cx="914123" cy="475948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35429" y="5140828"/>
            <a:ext cx="25641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核心区无煤化；机动车限行限排；调整产业结构；政策、立法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25" name="Rectangle 24"/>
          <p:cNvSpPr/>
          <p:nvPr/>
        </p:nvSpPr>
        <p:spPr>
          <a:xfrm>
            <a:off x="425590" y="4771496"/>
            <a:ext cx="2622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主要措施 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7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9"/>
          <p:cNvSpPr/>
          <p:nvPr/>
        </p:nvSpPr>
        <p:spPr>
          <a:xfrm>
            <a:off x="7257" y="557077"/>
            <a:ext cx="12177486" cy="56752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5429" y="127912"/>
            <a:ext cx="333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约克室内空气净化系统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101" y="951159"/>
            <a:ext cx="3478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如果雾霾不可避免，至少还能找到</a:t>
            </a:r>
            <a:r>
              <a:rPr lang="zh-CN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片室内</a:t>
            </a:r>
            <a:r>
              <a:rPr lang="en-US" altLang="zh-CN" sz="2400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400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净土</a:t>
            </a:r>
            <a:r>
              <a:rPr lang="en-US" altLang="zh-CN" sz="2400" b="1" kern="1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4823461" y="6307020"/>
            <a:ext cx="126808" cy="66004"/>
          </a:xfrm>
        </p:spPr>
        <p:txBody>
          <a:bodyPr/>
          <a:lstStyle/>
          <a:p>
            <a:pPr>
              <a:defRPr/>
            </a:pPr>
            <a:fld id="{0AD1BBA1-5DCA-4776-BEAC-A10D4C4E3499}" type="slidenum">
              <a:rPr lang="zh-CN" altLang="de-DE" smtClean="0"/>
              <a:pPr>
                <a:defRPr/>
              </a:pPr>
              <a:t>8</a:t>
            </a:fld>
            <a:endParaRPr lang="de-DE" altLang="zh-C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97" y="613055"/>
            <a:ext cx="7351413" cy="555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3498" y="4704774"/>
            <a:ext cx="2265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为您创造洁净健康舒适环境 ！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223498" y="3662838"/>
            <a:ext cx="3434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约克室内空气净化系统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1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9"/>
          <p:cNvSpPr/>
          <p:nvPr/>
        </p:nvSpPr>
        <p:spPr>
          <a:xfrm>
            <a:off x="1319712" y="592593"/>
            <a:ext cx="10872288" cy="55791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 descr="JCI_RGB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2184" y="6258007"/>
            <a:ext cx="1157130" cy="5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35429" y="6219371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714" y="558799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84119" y="96058"/>
            <a:ext cx="459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约克室内空气净化系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统解决方案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736" y="0"/>
            <a:ext cx="1465582" cy="6858000"/>
            <a:chOff x="11736" y="0"/>
            <a:chExt cx="1465582" cy="6858000"/>
          </a:xfrm>
        </p:grpSpPr>
        <p:pic>
          <p:nvPicPr>
            <p:cNvPr id="9" name="图片 5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b="1613"/>
            <a:stretch/>
          </p:blipFill>
          <p:spPr>
            <a:xfrm>
              <a:off x="11736" y="0"/>
              <a:ext cx="1465582" cy="6858000"/>
            </a:xfrm>
            <a:prstGeom prst="rect">
              <a:avLst/>
            </a:prstGeom>
            <a:effectLst>
              <a:innerShdw blurRad="63500" dist="50800">
                <a:prstClr val="black">
                  <a:alpha val="33000"/>
                </a:prstClr>
              </a:innerShdw>
            </a:effectLst>
          </p:spPr>
        </p:pic>
        <p:pic>
          <p:nvPicPr>
            <p:cNvPr id="10" name="图片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1" y="1964095"/>
              <a:ext cx="719577" cy="983641"/>
            </a:xfrm>
            <a:prstGeom prst="rect">
              <a:avLst/>
            </a:prstGeom>
          </p:spPr>
        </p:pic>
        <p:pic>
          <p:nvPicPr>
            <p:cNvPr id="11" name="图片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57" y="3090434"/>
              <a:ext cx="719577" cy="983641"/>
            </a:xfrm>
            <a:prstGeom prst="rect">
              <a:avLst/>
            </a:prstGeom>
          </p:spPr>
        </p:pic>
        <p:pic>
          <p:nvPicPr>
            <p:cNvPr id="12" name="图片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62" y="4216773"/>
              <a:ext cx="719576" cy="983640"/>
            </a:xfrm>
            <a:prstGeom prst="rect">
              <a:avLst/>
            </a:prstGeom>
          </p:spPr>
        </p:pic>
        <p:pic>
          <p:nvPicPr>
            <p:cNvPr id="13" name="图片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0" y="5343113"/>
              <a:ext cx="719576" cy="983641"/>
            </a:xfrm>
            <a:prstGeom prst="rect">
              <a:avLst/>
            </a:prstGeom>
          </p:spPr>
        </p:pic>
        <p:pic>
          <p:nvPicPr>
            <p:cNvPr id="14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41" y="833646"/>
              <a:ext cx="719576" cy="983641"/>
            </a:xfrm>
            <a:prstGeom prst="rect">
              <a:avLst/>
            </a:prstGeom>
          </p:spPr>
        </p:pic>
      </p:grpSp>
      <p:sp>
        <p:nvSpPr>
          <p:cNvPr id="15" name="矩形 23"/>
          <p:cNvSpPr/>
          <p:nvPr/>
        </p:nvSpPr>
        <p:spPr>
          <a:xfrm>
            <a:off x="1952234" y="579345"/>
            <a:ext cx="8767244" cy="8557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7" algn="ctr"/>
            <a:r>
              <a:rPr lang="zh-CN" altLang="en-US" sz="2800" b="1" dirty="0" smtClean="0">
                <a:solidFill>
                  <a:srgbClr val="00B050"/>
                </a:solidFill>
              </a:rPr>
              <a:t>约克室内空气净化系统</a:t>
            </a:r>
            <a:endParaRPr lang="zh-CN" altLang="en-US" sz="2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9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3512232">
            <a:off x="9277761" y="3742969"/>
            <a:ext cx="2545289" cy="254528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650583" y="1583832"/>
            <a:ext cx="105414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约克室内空气净化系统，是以约克新型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YSM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系列空调机组为基础，结合江森成熟的楼宇自控技术与研发力量，推出的针对室内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浓度控制与监测的一体化解决方案。系统包含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YSM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机组静电除尘功能段的控制，室内各区域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浓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度值的监测与报告，重点区域除尘效果大屏展示等。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79" y="2486683"/>
            <a:ext cx="6627935" cy="37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8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16204</TotalTime>
  <Words>2301</Words>
  <Application>Microsoft Office PowerPoint</Application>
  <PresentationFormat>Widescreen</PresentationFormat>
  <Paragraphs>140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ＭＳ Ｐゴシック</vt:lpstr>
      <vt:lpstr>华文彩云</vt:lpstr>
      <vt:lpstr>华文楷体</vt:lpstr>
      <vt:lpstr>宋体</vt:lpstr>
      <vt:lpstr>微软雅黑</vt:lpstr>
      <vt:lpstr>Arial</vt:lpstr>
      <vt:lpstr>Calibri</vt:lpstr>
      <vt:lpstr>Calibri Light</vt:lpstr>
      <vt:lpstr>Microsoft Yi Baiti</vt:lpstr>
      <vt:lpstr>Times New Roman</vt:lpstr>
      <vt:lpstr>Office Theme</vt:lpstr>
      <vt:lpstr>十面“霾伏”中的绿洲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jci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jgl</cp:lastModifiedBy>
  <cp:revision>273</cp:revision>
  <dcterms:created xsi:type="dcterms:W3CDTF">2015-12-22T07:46:02Z</dcterms:created>
  <dcterms:modified xsi:type="dcterms:W3CDTF">2016-11-09T09:13:08Z</dcterms:modified>
</cp:coreProperties>
</file>